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24387175" cy="13716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2156BFB-04C7-450D-A6F4-36E264057128}">
  <a:tblStyle styleId="{A2156BFB-04C7-450D-A6F4-36E2640571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16"/>
  </p:normalViewPr>
  <p:slideViewPr>
    <p:cSldViewPr snapToGrid="0" snapToObjects="1">
      <p:cViewPr varScale="1">
        <p:scale>
          <a:sx n="64" d="100"/>
          <a:sy n="64" d="100"/>
        </p:scale>
        <p:origin x="7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1d55445a66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800"/>
          </a:p>
        </p:txBody>
      </p:sp>
      <p:sp>
        <p:nvSpPr>
          <p:cNvPr id="185" name="Google Shape;185;g11d55445a6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25b8bf0dc3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25b8bf0dc3_0_5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125b8bf0dc3_0_5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0f802720da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10f802720da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fb49e6e816_0_1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fb49e6e816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fb49e6e816_0_16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fb49e6e816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25b8bf0dc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125b8bf0dc3_0_1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g125b8bf0dc3_0_10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25b8bf0dc3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g125b8bf0d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5b8bf0dc3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g125b8bf0dc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25b8bf0dc3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25b8bf0dc3_0_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g125b8bf0dc3_0_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25d7ab9d19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55" name="Google Shape;255;g125d7ab9d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c6225cc3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c6225cc3a_1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g10c6225cc3a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25d7ab9d19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62" name="Google Shape;262;g125d7ab9d1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5d7ab9d19_0_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70" name="Google Shape;270;g125d7ab9d1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25b8bf0dc3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25b8bf0dc3_0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g125b8bf0dc3_0_6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25b8bf0dc3_0_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800"/>
          </a:p>
        </p:txBody>
      </p:sp>
      <p:sp>
        <p:nvSpPr>
          <p:cNvPr id="287" name="Google Shape;287;g125b8bf0dc3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1066a49958_1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11066a49958_1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5b8bf0dc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5b8bf0dc3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125b8bf0dc3_0_4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b49e6e816_0_1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fb49e6e816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5b8bf0dc3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5b8bf0dc3_0_9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g125b8bf0dc3_0_9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5b8bf0dc3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5b8bf0dc3_0_1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125b8bf0dc3_0_1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25b8bf0dc3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25b8bf0dc3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125b8bf0dc3_0_8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25b8bf0dc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25b8bf0dc3_0_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125b8bf0dc3_0_2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5b8bf0dc3_0_5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5b8bf0dc3_0_5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125b8bf0dc3_0_5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861219" y="3595738"/>
            <a:ext cx="25129908" cy="8531688"/>
          </a:xfrm>
          <a:custGeom>
            <a:avLst/>
            <a:gdLst/>
            <a:ahLst/>
            <a:cxnLst/>
            <a:rect l="l" t="t" r="r" b="b"/>
            <a:pathLst>
              <a:path w="25129909" h="8531688" extrusionOk="0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205780" y="913387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 type="obj">
  <p:cSld name="OBJEC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/>
          <p:nvPr/>
        </p:nvSpPr>
        <p:spPr>
          <a:xfrm>
            <a:off x="50103" y="564204"/>
            <a:ext cx="24387175" cy="5466945"/>
          </a:xfrm>
          <a:custGeom>
            <a:avLst/>
            <a:gdLst/>
            <a:ahLst/>
            <a:cxnLst/>
            <a:rect l="l" t="t" r="r" b="b"/>
            <a:pathLst>
              <a:path w="24387176" h="5466945" extrusionOk="0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94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38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4645007" cy="570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" name="Google Shape;3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9093324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" name="Google Shape;41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679795" y="730251"/>
            <a:ext cx="19052825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3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4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861219" y="3595738"/>
            <a:ext cx="25129907" cy="8531688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 txBox="1"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ubTitle" idx="1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16183638" y="9013230"/>
            <a:ext cx="3257669" cy="3257669"/>
          </a:xfrm>
          <a:prstGeom prst="ellipse">
            <a:avLst/>
          </a:prstGeom>
          <a:noFill/>
          <a:ln w="14605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7"/>
          <p:cNvSpPr/>
          <p:nvPr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w="152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w="152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/>
          <p:nvPr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Google Shape;6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205780" y="906822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914314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" name="Google Shape;6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3936867" cy="570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9261275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body" idx="1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2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Open Sans"/>
              <a:buNone/>
              <a:defRPr sz="8800" b="1" i="0" u="none" strike="noStrike" cap="non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584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Open Sans"/>
              <a:buChar char="•"/>
              <a:defRPr sz="56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Char char="•"/>
              <a:defRPr sz="4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Char char="•"/>
              <a:defRPr sz="40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sz="36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sz="36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sz="36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sz="36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sz="36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sz="36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0" marR="0" lvl="1" indent="0" algn="r" rtl="0">
              <a:spcBef>
                <a:spcPts val="0"/>
              </a:spcBef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0" marR="0" lvl="2" indent="0" algn="r" rtl="0">
              <a:spcBef>
                <a:spcPts val="0"/>
              </a:spcBef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0" marR="0" lvl="3" indent="0" algn="r" rtl="0">
              <a:spcBef>
                <a:spcPts val="0"/>
              </a:spcBef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0" marR="0" lvl="4" indent="0" algn="r" rtl="0">
              <a:spcBef>
                <a:spcPts val="0"/>
              </a:spcBef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0" marR="0" lvl="5" indent="0" algn="r" rtl="0">
              <a:spcBef>
                <a:spcPts val="0"/>
              </a:spcBef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0" marR="0" lvl="6" indent="0" algn="r" rtl="0">
              <a:spcBef>
                <a:spcPts val="0"/>
              </a:spcBef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0" marR="0" lvl="7" indent="0" algn="r" rtl="0">
              <a:spcBef>
                <a:spcPts val="0"/>
              </a:spcBef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0" marR="0" lvl="8" indent="0" algn="r" rtl="0">
              <a:spcBef>
                <a:spcPts val="0"/>
              </a:spcBef>
              <a:buNone/>
              <a:defRPr sz="2400" i="0" u="none" strike="noStrike" cap="non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andbox.mojaloop.io/guides/overlay/g2p-3ppi-account-linking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jaloop/mojaloop-specification/issues/107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mojaloop.github.io/api-snippets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jaloop/mojaloop-specification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sandbox.mojaloop.io/guides/overlay/g2p-3ppi-account-linking.html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ojaloop/project/issues#workspaces/mojaloop-project-59edee71d1407922110cf083/board?labels=oss-pisp&amp;repos=116650553" TargetMode="External"/><Relationship Id="rId3" Type="http://schemas.openxmlformats.org/officeDocument/2006/relationships/hyperlink" Target="https://sandbox.mojaloop.io/" TargetMode="External"/><Relationship Id="rId7" Type="http://schemas.openxmlformats.org/officeDocument/2006/relationships/hyperlink" Target="https://github.com/mojaloop/api-snippet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ojaloop/mojaloop-specification/tree/master/thirdparty-api" TargetMode="External"/><Relationship Id="rId5" Type="http://schemas.openxmlformats.org/officeDocument/2006/relationships/hyperlink" Target="https://github.com/mojaloop/pisp-project" TargetMode="External"/><Relationship Id="rId4" Type="http://schemas.openxmlformats.org/officeDocument/2006/relationships/hyperlink" Target="https://www.youtube.com/watch?v=RvLoP4Tj8q8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vLoP4Tj8q8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>
            <a:spLocks noGrp="1"/>
          </p:cNvSpPr>
          <p:nvPr>
            <p:ph type="ctrTitle"/>
          </p:nvPr>
        </p:nvSpPr>
        <p:spPr>
          <a:xfrm>
            <a:off x="1695851" y="4203900"/>
            <a:ext cx="14618700" cy="45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 sz="9600"/>
              <a:t>Mojaloop 3PPI Enablement PI-18</a:t>
            </a:r>
            <a:endParaRPr sz="9600"/>
          </a:p>
        </p:txBody>
      </p:sp>
      <p:sp>
        <p:nvSpPr>
          <p:cNvPr id="90" name="Google Shape;90;p12"/>
          <p:cNvSpPr txBox="1">
            <a:spLocks noGrp="1"/>
          </p:cNvSpPr>
          <p:nvPr>
            <p:ph type="subTitle" idx="1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/>
              <a:t>3PPI team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 sz="2400"/>
              <a:t>Mojaloop PI-18 community event - April 2022</a:t>
            </a:r>
            <a:endParaRPr sz="2400"/>
          </a:p>
        </p:txBody>
      </p:sp>
      <p:sp>
        <p:nvSpPr>
          <p:cNvPr id="91" name="Google Shape;91;p12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1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1"/>
          <p:cNvSpPr txBox="1">
            <a:spLocks noGrp="1"/>
          </p:cNvSpPr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3PPI Goals phase-3 [PI-17, 18]</a:t>
            </a:r>
            <a:endParaRPr sz="60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188" name="Google Shape;188;p21"/>
          <p:cNvGraphicFramePr/>
          <p:nvPr/>
        </p:nvGraphicFramePr>
        <p:xfrm>
          <a:off x="787200" y="1940425"/>
          <a:ext cx="22482225" cy="10951975"/>
        </p:xfrm>
        <a:graphic>
          <a:graphicData uri="http://schemas.openxmlformats.org/drawingml/2006/table">
            <a:tbl>
              <a:tblPr>
                <a:noFill/>
                <a:tableStyleId>{A2156BFB-04C7-450D-A6F4-36E264057128}</a:tableStyleId>
              </a:tblPr>
              <a:tblGrid>
                <a:gridCol w="2326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3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60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85490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rowSpan="2"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1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 3PPI services adopted by 1 3PPI implementer &amp; 1 FSP (in testing / QA)</a:t>
                      </a:r>
                      <a:endParaRPr sz="3600" b="1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1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589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425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Productionize and Profile Third Party Components. IaC support for 3PPI services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Write a DFSP Integration Guide (</a:t>
                      </a:r>
                      <a:r>
                        <a:rPr lang="en-US" sz="2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); 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59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b="1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for DFSPs supporting PISPs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b="1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700" b="1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3P transaction request with ISO 20022. 2)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00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400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sz="2400"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2400"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810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sz="2400"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810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810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Community contributors and resourcing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810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810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sz="2700" b="1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 b="1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89" name="Google Shape;189;p21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190" name="Google Shape;190;p21"/>
          <p:cNvSpPr txBox="1"/>
          <p:nvPr/>
        </p:nvSpPr>
        <p:spPr>
          <a:xfrm>
            <a:off x="21213425" y="311825"/>
            <a:ext cx="2901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/>
              <a:t>Confidence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b="1"/>
              <a:t> Vote:</a:t>
            </a:r>
            <a:r>
              <a:rPr lang="en-US" sz="2200"/>
              <a:t>  </a:t>
            </a:r>
            <a:r>
              <a:rPr lang="en-US" sz="2200" b="1"/>
              <a:t>3.5</a:t>
            </a:r>
            <a:endParaRPr sz="22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2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features status</a:t>
            </a:r>
            <a:endParaRPr sz="7200"/>
          </a:p>
        </p:txBody>
      </p:sp>
      <p:sp>
        <p:nvSpPr>
          <p:cNvPr id="197" name="Google Shape;197;p22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 txBox="1">
            <a:spLocks noGrp="1"/>
          </p:cNvSpPr>
          <p:nvPr>
            <p:ph type="title"/>
          </p:nvPr>
        </p:nvSpPr>
        <p:spPr>
          <a:xfrm>
            <a:off x="1676625" y="730250"/>
            <a:ext cx="18771000" cy="19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ML 3PPI status Phase-3</a:t>
            </a:r>
            <a:endParaRPr sz="7200"/>
          </a:p>
        </p:txBody>
      </p:sp>
      <p:sp>
        <p:nvSpPr>
          <p:cNvPr id="204" name="Google Shape;204;p23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12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5" name="Google Shape;205;p23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 dirty="0"/>
              <a:t> 3PPI API v1.0 published  </a:t>
            </a:r>
            <a:r>
              <a:rPr lang="en-US" sz="4800" b="1" dirty="0">
                <a:solidFill>
                  <a:schemeClr val="accent1"/>
                </a:solidFill>
              </a:rPr>
              <a:t>✅</a:t>
            </a:r>
            <a:endParaRPr sz="4800" dirty="0"/>
          </a:p>
          <a:p>
            <a:pPr marL="45720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 dirty="0"/>
              <a:t> 3PPI services initial implementation &amp; end-to-end tests  </a:t>
            </a:r>
            <a:r>
              <a:rPr lang="en-US" sz="4800" b="1" dirty="0">
                <a:solidFill>
                  <a:schemeClr val="accent1"/>
                </a:solidFill>
              </a:rPr>
              <a:t>✅</a:t>
            </a:r>
            <a:endParaRPr sz="4800" dirty="0"/>
          </a:p>
          <a:p>
            <a:pPr marL="45720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 dirty="0"/>
              <a:t> 3PPI services integrated with </a:t>
            </a:r>
            <a:r>
              <a:rPr lang="en-US" sz="4800" dirty="0" err="1"/>
              <a:t>Mojaloop</a:t>
            </a:r>
            <a:r>
              <a:rPr lang="en-US" sz="4800" dirty="0"/>
              <a:t> releases (</a:t>
            </a:r>
            <a:r>
              <a:rPr lang="en-US" sz="4800" dirty="0">
                <a:solidFill>
                  <a:schemeClr val="accent6"/>
                </a:solidFill>
              </a:rPr>
              <a:t>v13.1.0</a:t>
            </a:r>
            <a:r>
              <a:rPr lang="en-US" sz="4800" dirty="0"/>
              <a:t>)  </a:t>
            </a:r>
            <a:r>
              <a:rPr lang="en-US" sz="4800" b="1" dirty="0">
                <a:solidFill>
                  <a:schemeClr val="accent1"/>
                </a:solidFill>
              </a:rPr>
              <a:t>✅</a:t>
            </a:r>
            <a:endParaRPr sz="4800" dirty="0"/>
          </a:p>
          <a:p>
            <a:pPr marL="45720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 dirty="0"/>
              <a:t> Productionize and profile 3PPI services  </a:t>
            </a:r>
            <a:r>
              <a:rPr lang="en-US" sz="4800" b="1" dirty="0">
                <a:solidFill>
                  <a:schemeClr val="accent1"/>
                </a:solidFill>
              </a:rPr>
              <a:t>✅</a:t>
            </a:r>
            <a:endParaRPr sz="4800" dirty="0">
              <a:highlight>
                <a:srgbClr val="FFFF00"/>
              </a:highlight>
            </a:endParaRPr>
          </a:p>
          <a:p>
            <a:pPr marL="45720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 dirty="0"/>
              <a:t> Design for Google standard Payments (GSP) adapter </a:t>
            </a:r>
            <a:r>
              <a:rPr lang="en-US" sz="4800" b="1" dirty="0">
                <a:solidFill>
                  <a:schemeClr val="accent1"/>
                </a:solidFill>
              </a:rPr>
              <a:t>✅</a:t>
            </a:r>
            <a:endParaRPr sz="6000" b="1" dirty="0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marL="457200" lvl="0" indent="-5334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 dirty="0"/>
              <a:t> 3P API adapter (GSP API) implementation </a:t>
            </a:r>
            <a:r>
              <a:rPr lang="en-US" sz="6000" b="1" dirty="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4800" dirty="0"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>
            <a:spLocks noGrp="1"/>
          </p:cNvSpPr>
          <p:nvPr>
            <p:ph type="title"/>
          </p:nvPr>
        </p:nvSpPr>
        <p:spPr>
          <a:xfrm>
            <a:off x="1676625" y="730250"/>
            <a:ext cx="18869400" cy="23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3PPI PI-17 overview</a:t>
            </a:r>
            <a:endParaRPr sz="7200"/>
          </a:p>
        </p:txBody>
      </p:sp>
      <p:sp>
        <p:nvSpPr>
          <p:cNvPr id="211" name="Google Shape;211;p24"/>
          <p:cNvSpPr txBox="1">
            <a:spLocks noGrp="1"/>
          </p:cNvSpPr>
          <p:nvPr>
            <p:ph type="body" idx="1"/>
          </p:nvPr>
        </p:nvSpPr>
        <p:spPr>
          <a:xfrm>
            <a:off x="1676625" y="2983275"/>
            <a:ext cx="21033900" cy="93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9144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phase-3 Goals</a:t>
            </a:r>
            <a:endParaRPr sz="3600"/>
          </a:p>
          <a:p>
            <a:pPr marL="1371600" lvl="1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Productionize Mojaloop 3PPI services</a:t>
            </a:r>
            <a:endParaRPr sz="3600"/>
          </a:p>
          <a:p>
            <a:pPr marL="1828800" lvl="2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helm charts, deployments </a:t>
            </a:r>
            <a:r>
              <a:rPr lang="en-US" sz="3600" b="1">
                <a:solidFill>
                  <a:schemeClr val="accent1"/>
                </a:solidFill>
              </a:rPr>
              <a:t>✅</a:t>
            </a:r>
            <a:endParaRPr sz="3600" b="1">
              <a:solidFill>
                <a:schemeClr val="accent1"/>
              </a:solidFill>
            </a:endParaRPr>
          </a:p>
          <a:p>
            <a:pPr marL="1828800" lvl="2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services TTK tests and run against deployed 3PPI services </a:t>
            </a:r>
            <a:r>
              <a:rPr lang="en-US" sz="3600" b="1">
                <a:solidFill>
                  <a:schemeClr val="accent1"/>
                </a:solidFill>
              </a:rPr>
              <a:t>✅ </a:t>
            </a:r>
            <a:endParaRPr sz="3600" b="1">
              <a:solidFill>
                <a:schemeClr val="accent1"/>
              </a:solidFill>
            </a:endParaRPr>
          </a:p>
          <a:p>
            <a:pPr marL="1828800" lvl="2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Ensure API, documentation, implementation are in sync (3PPI API v1.0) </a:t>
            </a:r>
            <a:r>
              <a:rPr lang="en-US" sz="3600" b="1">
                <a:solidFill>
                  <a:schemeClr val="accent1"/>
                </a:solidFill>
              </a:rPr>
              <a:t>✅</a:t>
            </a:r>
            <a:endParaRPr sz="3600"/>
          </a:p>
          <a:p>
            <a:pPr marL="1371600" lvl="1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Develop GSP adapter for 3PPI implementers </a:t>
            </a:r>
            <a:r>
              <a:rPr lang="en-US" sz="3600" b="1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  <a:p>
            <a:pPr marL="1828800" lvl="2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Change request</a:t>
            </a:r>
            <a:r>
              <a:rPr lang="en-US" sz="3600"/>
              <a:t> “refactoring 3PPI interface” approved </a:t>
            </a:r>
            <a:r>
              <a:rPr lang="en-US" sz="3600" b="1">
                <a:solidFill>
                  <a:schemeClr val="accent1"/>
                </a:solidFill>
              </a:rPr>
              <a:t>✅</a:t>
            </a:r>
            <a:endParaRPr sz="3600"/>
          </a:p>
          <a:p>
            <a:pPr marL="1828800" lvl="2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Solution proposal in review </a:t>
            </a:r>
            <a:r>
              <a:rPr lang="en-US" sz="3600" b="1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 b="1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marL="1828800" lvl="2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Technical debt on Payment Manager, sdk-scheme-adapter for 3P functionality </a:t>
            </a:r>
            <a:r>
              <a:rPr lang="en-US" sz="3600" b="1">
                <a:solidFill>
                  <a:schemeClr val="accent1"/>
                </a:solidFill>
              </a:rPr>
              <a:t>✅</a:t>
            </a:r>
            <a:endParaRPr sz="3600" b="1">
              <a:solidFill>
                <a:schemeClr val="accent1"/>
              </a:solidFill>
            </a:endParaRPr>
          </a:p>
          <a:p>
            <a:pPr marL="1828800" lvl="2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3P implementers (GSP Adapter)</a:t>
            </a:r>
            <a:endParaRPr sz="3600">
              <a:highlight>
                <a:schemeClr val="lt1"/>
              </a:highlight>
            </a:endParaRPr>
          </a:p>
          <a:p>
            <a:pPr marL="1828800" lvl="2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FSP implementers (Generic version)</a:t>
            </a:r>
            <a:endParaRPr sz="3600"/>
          </a:p>
          <a:p>
            <a:pPr marL="1371600" lvl="1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Usage guides, scheme templates for 3PPI usage </a:t>
            </a:r>
            <a:r>
              <a:rPr lang="en-US" sz="3600" b="1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</p:txBody>
      </p:sp>
      <p:sp>
        <p:nvSpPr>
          <p:cNvPr id="212" name="Google Shape;212;p24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13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13" name="Google Shape;213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71150" y="9975225"/>
            <a:ext cx="548575" cy="54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30675" y="10743850"/>
            <a:ext cx="548575" cy="54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5"/>
          <p:cNvSpPr txBox="1">
            <a:spLocks noGrp="1"/>
          </p:cNvSpPr>
          <p:nvPr>
            <p:ph type="title"/>
          </p:nvPr>
        </p:nvSpPr>
        <p:spPr>
          <a:xfrm>
            <a:off x="631794" y="67380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 Workstream Progress</a:t>
            </a:r>
            <a:endParaRPr sz="7200"/>
          </a:p>
        </p:txBody>
      </p:sp>
      <p:sp>
        <p:nvSpPr>
          <p:cNvPr id="220" name="Google Shape;220;p25"/>
          <p:cNvSpPr txBox="1">
            <a:spLocks noGrp="1"/>
          </p:cNvSpPr>
          <p:nvPr>
            <p:ph type="body" idx="1"/>
          </p:nvPr>
        </p:nvSpPr>
        <p:spPr>
          <a:xfrm>
            <a:off x="631800" y="3500700"/>
            <a:ext cx="7836000" cy="8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charts validated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TTK end-to-end tests validated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Bugs fixed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API discrepancies addressed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Prerequisites for 3PPI adapter development addressed</a:t>
            </a:r>
            <a:endParaRPr sz="3000"/>
          </a:p>
          <a:p>
            <a:pPr marL="457200" lvl="0" indent="-4191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Development of adapters (or core connectors) for 3p functionality </a:t>
            </a:r>
            <a:r>
              <a:rPr lang="en-US" sz="3000">
                <a:highlight>
                  <a:schemeClr val="accent4"/>
                </a:highlight>
              </a:rPr>
              <a:t>in progress</a:t>
            </a:r>
            <a:endParaRPr sz="3000">
              <a:highlight>
                <a:schemeClr val="accent4"/>
              </a:highlight>
            </a:endParaRPr>
          </a:p>
        </p:txBody>
      </p:sp>
      <p:sp>
        <p:nvSpPr>
          <p:cNvPr id="221" name="Google Shape;221;p25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14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22" name="Google Shape;2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9975" y="3104850"/>
            <a:ext cx="14917601" cy="1052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6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PI-18: 3p end-to-end tests video</a:t>
            </a:r>
            <a:endParaRPr sz="6000"/>
          </a:p>
        </p:txBody>
      </p:sp>
      <p:sp>
        <p:nvSpPr>
          <p:cNvPr id="229" name="Google Shape;229;p26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3000"/>
              <a:t>https://youtu.be/Y4KluvHuSEM</a:t>
            </a:r>
            <a:endParaRPr sz="3000"/>
          </a:p>
        </p:txBody>
      </p:sp>
      <p:sp>
        <p:nvSpPr>
          <p:cNvPr id="230" name="Google Shape;230;p26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>
            <a:spLocks noGrp="1"/>
          </p:cNvSpPr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FSP - PM - Mojaloop</a:t>
            </a:r>
            <a:endParaRPr sz="6000"/>
          </a:p>
        </p:txBody>
      </p:sp>
      <p:sp>
        <p:nvSpPr>
          <p:cNvPr id="236" name="Google Shape;236;p27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16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37" name="Google Shape;23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3000" y="2640200"/>
            <a:ext cx="17676651" cy="1027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>
            <a:spLocks noGrp="1"/>
          </p:cNvSpPr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3PPI - PM - Mojaloop</a:t>
            </a:r>
            <a:endParaRPr sz="6000"/>
          </a:p>
        </p:txBody>
      </p:sp>
      <p:sp>
        <p:nvSpPr>
          <p:cNvPr id="243" name="Google Shape;243;p28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17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44" name="Google Shape;24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138" y="2770250"/>
            <a:ext cx="17588375" cy="1022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API snippets update</a:t>
            </a:r>
            <a:endParaRPr sz="7200"/>
          </a:p>
        </p:txBody>
      </p:sp>
      <p:sp>
        <p:nvSpPr>
          <p:cNvPr id="251" name="Google Shape;251;p29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9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200" b="1" i="1" dirty="0"/>
              <a:t>Reusable </a:t>
            </a:r>
            <a:r>
              <a:rPr lang="en-US" sz="4200" b="1" i="1" dirty="0" err="1"/>
              <a:t>yaml</a:t>
            </a:r>
            <a:r>
              <a:rPr lang="en-US" sz="4200" b="1" i="1" dirty="0"/>
              <a:t> definition code snippets &amp; autogenerated Typescript interfaces</a:t>
            </a:r>
            <a:endParaRPr sz="4200" b="1" i="1" dirty="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4000" dirty="0"/>
          </a:p>
          <a:p>
            <a:pPr marL="914400" lvl="0" indent="-482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 dirty="0"/>
              <a:t> it is the set of basic </a:t>
            </a:r>
            <a:r>
              <a:rPr lang="en-US" sz="4000" dirty="0" err="1"/>
              <a:t>Mojaloop</a:t>
            </a:r>
            <a:r>
              <a:rPr lang="en-US" sz="4000" dirty="0"/>
              <a:t> Data Transfer Object Interfaces - YAML &amp; Typescript</a:t>
            </a:r>
            <a:endParaRPr sz="4000" b="1" dirty="0"/>
          </a:p>
          <a:p>
            <a:pPr marL="914400" lvl="0" indent="-482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 dirty="0"/>
              <a:t> one source of truth - common type system</a:t>
            </a:r>
            <a:endParaRPr sz="4000" dirty="0"/>
          </a:p>
          <a:p>
            <a:pPr marL="914400" lvl="0" indent="-482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 dirty="0"/>
              <a:t> compact template definitions files for microservices</a:t>
            </a:r>
            <a:endParaRPr sz="4000" dirty="0"/>
          </a:p>
          <a:p>
            <a:pPr marL="914400" lvl="0" indent="-482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 dirty="0"/>
              <a:t> tooling for Typescript interfaces generation</a:t>
            </a:r>
            <a:endParaRPr sz="4000" dirty="0"/>
          </a:p>
          <a:p>
            <a:pPr marL="914400" lvl="0" indent="-482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 dirty="0"/>
              <a:t> Swagger UI online browser: </a:t>
            </a:r>
            <a:r>
              <a:rPr lang="en-US" sz="4000" u="sng" dirty="0">
                <a:solidFill>
                  <a:schemeClr val="hlink"/>
                </a:solidFill>
                <a:hlinkClick r:id="rId3"/>
              </a:rPr>
              <a:t>https://mojaloop.github.io/api-snippets/</a:t>
            </a:r>
            <a:endParaRPr sz="4000" dirty="0"/>
          </a:p>
          <a:p>
            <a:pPr marL="9144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dirty="0"/>
          </a:p>
        </p:txBody>
      </p:sp>
      <p:sp>
        <p:nvSpPr>
          <p:cNvPr id="258" name="Google Shape;258;p30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What are API Snippets?</a:t>
            </a:r>
            <a:endParaRPr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914400" lvl="0" indent="-584200" algn="l" rtl="0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5600"/>
              <a:buAutoNum type="arabicPeriod"/>
            </a:pPr>
            <a:r>
              <a:rPr lang="en-US" dirty="0"/>
              <a:t> PI-17 overview for 3PPI</a:t>
            </a:r>
            <a:endParaRPr dirty="0"/>
          </a:p>
          <a:p>
            <a:pPr marL="914400" lvl="0" indent="-584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 dirty="0"/>
              <a:t> 3PPI features status</a:t>
            </a:r>
            <a:endParaRPr dirty="0"/>
          </a:p>
          <a:p>
            <a:pPr marL="914400" lvl="0" indent="-584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 dirty="0"/>
              <a:t> API snippets</a:t>
            </a:r>
            <a:endParaRPr dirty="0"/>
          </a:p>
          <a:p>
            <a:pPr marL="914400" lvl="0" indent="-584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 dirty="0"/>
              <a:t> 3PPI roadmap</a:t>
            </a:r>
            <a:endParaRPr dirty="0"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1"/>
          <p:cNvSpPr txBox="1">
            <a:spLocks noGrp="1"/>
          </p:cNvSpPr>
          <p:nvPr>
            <p:ph type="body" idx="1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1" dirty="0"/>
              <a:t>For example, if we wanted to add a new Currency code</a:t>
            </a:r>
            <a:endParaRPr sz="2800" i="1" dirty="0"/>
          </a:p>
          <a:p>
            <a:pPr marL="4445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3500" dirty="0"/>
              <a:t>Navigate to an existing specification: </a:t>
            </a:r>
            <a:r>
              <a:rPr lang="en-US" sz="3500" u="sng" dirty="0">
                <a:solidFill>
                  <a:schemeClr val="hlink"/>
                </a:solidFill>
                <a:hlinkClick r:id="rId3"/>
              </a:rPr>
              <a:t>https://github.com/mojaloop/mojaloop-specification</a:t>
            </a: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457200" lvl="0" indent="-412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 dirty="0"/>
              <a:t> Open a pull request and add a new Currency Code</a:t>
            </a:r>
            <a:endParaRPr sz="3500" dirty="0"/>
          </a:p>
          <a:p>
            <a:pPr marL="457200" lvl="0" indent="-450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 dirty="0"/>
              <a:t> Copy and paste in every service where we refer to Currency… at least 10 times. Hope you don’t make any mistakes in 1000’s of lines of </a:t>
            </a:r>
            <a:r>
              <a:rPr lang="en-US" sz="3500" dirty="0" err="1"/>
              <a:t>Yaml</a:t>
            </a:r>
            <a:r>
              <a:rPr lang="en-US" sz="3500" dirty="0"/>
              <a:t> specification</a:t>
            </a:r>
            <a:endParaRPr sz="3500" dirty="0"/>
          </a:p>
          <a:p>
            <a:pPr marL="457200" lvl="0" indent="-450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 dirty="0"/>
              <a:t> Code review 10+ times</a:t>
            </a:r>
            <a:endParaRPr sz="3500" dirty="0"/>
          </a:p>
        </p:txBody>
      </p:sp>
      <p:sp>
        <p:nvSpPr>
          <p:cNvPr id="265" name="Google Shape;265;p31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Old Way</a:t>
            </a:r>
            <a:endParaRPr/>
          </a:p>
        </p:txBody>
      </p:sp>
      <p:sp>
        <p:nvSpPr>
          <p:cNvPr id="266" name="Google Shape;266;p31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pic>
        <p:nvPicPr>
          <p:cNvPr id="267" name="Google Shape;26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8775" y="4528101"/>
            <a:ext cx="16498223" cy="385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>
            <a:spLocks noGrp="1"/>
          </p:cNvSpPr>
          <p:nvPr>
            <p:ph type="body" idx="1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i="1" dirty="0"/>
              <a:t>For example, if we wanted to add a new Currency code</a:t>
            </a:r>
            <a:endParaRPr sz="2800" i="1" dirty="0"/>
          </a:p>
          <a:p>
            <a:pPr marL="4445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en-US" sz="3500" dirty="0"/>
              <a:t>Navigate to the </a:t>
            </a:r>
            <a:r>
              <a:rPr lang="en-US" sz="3500" dirty="0" err="1"/>
              <a:t>Currency.yaml</a:t>
            </a:r>
            <a:r>
              <a:rPr lang="en-US" sz="3500" dirty="0"/>
              <a:t> definition in </a:t>
            </a:r>
            <a:r>
              <a:rPr lang="en-US" sz="3500" dirty="0" err="1"/>
              <a:t>api</a:t>
            </a:r>
            <a:r>
              <a:rPr lang="en-US" sz="3500" dirty="0"/>
              <a:t>-snippets</a:t>
            </a: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457200" lvl="0" indent="-412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 dirty="0"/>
              <a:t>Pull Request + Code Review</a:t>
            </a:r>
            <a:endParaRPr sz="3500" dirty="0"/>
          </a:p>
          <a:p>
            <a:pPr marL="457200" lvl="0" indent="-450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 dirty="0"/>
              <a:t>A new version is built automatically (if we wish)</a:t>
            </a:r>
            <a:endParaRPr sz="3500" dirty="0"/>
          </a:p>
          <a:p>
            <a:pPr marL="457200" lvl="0" indent="-450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 dirty="0"/>
              <a:t>For each service, update the </a:t>
            </a:r>
            <a:r>
              <a:rPr lang="en-US" sz="3500" dirty="0" err="1"/>
              <a:t>package.json</a:t>
            </a:r>
            <a:r>
              <a:rPr lang="en-US" sz="3500" dirty="0"/>
              <a:t> to the latest </a:t>
            </a:r>
            <a:r>
              <a:rPr lang="en-US" sz="3500" dirty="0" err="1"/>
              <a:t>api</a:t>
            </a:r>
            <a:r>
              <a:rPr lang="en-US" sz="3500" dirty="0"/>
              <a:t>-snippets:</a:t>
            </a:r>
            <a:endParaRPr sz="35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  <a:p>
            <a:pPr marL="457200" lvl="0" indent="-450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 dirty="0"/>
              <a:t>`</a:t>
            </a:r>
            <a:r>
              <a:rPr lang="en-US" sz="3500" dirty="0" err="1"/>
              <a:t>npm</a:t>
            </a:r>
            <a:r>
              <a:rPr lang="en-US" sz="3500" dirty="0"/>
              <a:t> install`</a:t>
            </a:r>
            <a:endParaRPr sz="3500" dirty="0"/>
          </a:p>
        </p:txBody>
      </p:sp>
      <p:sp>
        <p:nvSpPr>
          <p:cNvPr id="273" name="Google Shape;273;p32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New Way</a:t>
            </a:r>
            <a:endParaRPr/>
          </a:p>
        </p:txBody>
      </p:sp>
      <p:sp>
        <p:nvSpPr>
          <p:cNvPr id="274" name="Google Shape;274;p32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pic>
        <p:nvPicPr>
          <p:cNvPr id="275" name="Google Shape;27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725" y="4284084"/>
            <a:ext cx="14131199" cy="36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9925" y="10669725"/>
            <a:ext cx="9734550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roadmap</a:t>
            </a:r>
            <a:endParaRPr sz="7200"/>
          </a:p>
        </p:txBody>
      </p:sp>
      <p:sp>
        <p:nvSpPr>
          <p:cNvPr id="283" name="Google Shape;283;p33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33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4"/>
          <p:cNvSpPr txBox="1">
            <a:spLocks noGrp="1"/>
          </p:cNvSpPr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PI</a:t>
            </a:r>
            <a:r>
              <a:rPr lang="en-US" sz="6000"/>
              <a:t>-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-US" sz="6000"/>
              <a:t>8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 3PPI Goals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 [To be confirmed </a:t>
            </a:r>
            <a:r>
              <a:rPr lang="en-US" sz="4800"/>
              <a:t>during roadmap planning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]</a:t>
            </a:r>
            <a:endParaRPr sz="48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90" name="Google Shape;290;p34"/>
          <p:cNvGraphicFramePr/>
          <p:nvPr>
            <p:extLst>
              <p:ext uri="{D42A27DB-BD31-4B8C-83A1-F6EECF244321}">
                <p14:modId xmlns:p14="http://schemas.microsoft.com/office/powerpoint/2010/main" val="2799328034"/>
              </p:ext>
            </p:extLst>
          </p:nvPr>
        </p:nvGraphicFramePr>
        <p:xfrm>
          <a:off x="787200" y="1940425"/>
          <a:ext cx="22482225" cy="11354490"/>
        </p:xfrm>
        <a:graphic>
          <a:graphicData uri="http://schemas.openxmlformats.org/drawingml/2006/table">
            <a:tbl>
              <a:tblPr>
                <a:noFill/>
                <a:tableStyleId>{A2156BFB-04C7-450D-A6F4-36E264057128}</a:tableStyleId>
              </a:tblPr>
              <a:tblGrid>
                <a:gridCol w="2326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63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07601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14030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600" b="1" dirty="0" err="1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</a:t>
                      </a:r>
                      <a:r>
                        <a:rPr lang="en-US" sz="3600" b="1" dirty="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3PPI services adopted by 1 3PPI implementer &amp; 1 FSP (in testing / QA)</a:t>
                      </a:r>
                      <a:endParaRPr sz="3600" b="1" dirty="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895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76200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4254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 (PM included in 3p flows)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3PPI Bulk functionality </a:t>
                      </a:r>
                      <a:r>
                        <a:rPr lang="en-US" sz="24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(Design)</a:t>
                      </a:r>
                      <a:endParaRPr sz="2600"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 algn="ctr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959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600" b="1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(3p friendly core connector) for DFSPs supporting 3PPIs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600" b="1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b="1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4. </a:t>
                      </a:r>
                      <a:r>
                        <a:rPr lang="en-US" sz="27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 a receiver using </a:t>
                      </a:r>
                      <a:r>
                        <a:rPr lang="en-US" sz="2700" b="1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3PPI</a:t>
                      </a:r>
                      <a:r>
                        <a:rPr lang="en-US" sz="27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(Design)</a:t>
                      </a:r>
                      <a:endParaRPr sz="2700"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 b="1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700" b="1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3P transaction request with ISO 20022. 2) </a:t>
                      </a:r>
                      <a:r>
                        <a:rPr lang="en-US" sz="26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 4) MTP course for 3PPI functionality 5) DFSP Integration Guides (</a:t>
                      </a:r>
                      <a:r>
                        <a:rPr lang="en-US" sz="22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 dirty="0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</a:t>
                      </a:r>
                      <a:endParaRPr sz="2700"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008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400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sz="2400"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sz="2400"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810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sz="2400" b="1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810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810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marL="457200" lvl="0" indent="-3810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3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 anchor="ctr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7620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sz="2700" b="1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700" b="1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 dirty="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 dirty="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91" name="Google Shape;291;p34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23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5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97" name="Google Shape;297;p35"/>
          <p:cNvSpPr txBox="1">
            <a:spLocks noGrp="1"/>
          </p:cNvSpPr>
          <p:nvPr>
            <p:ph type="body" idx="1"/>
          </p:nvPr>
        </p:nvSpPr>
        <p:spPr>
          <a:xfrm>
            <a:off x="1676625" y="10161325"/>
            <a:ext cx="21033900" cy="219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sp>
        <p:nvSpPr>
          <p:cNvPr id="298" name="Google Shape;298;p35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24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PI-17 overview</a:t>
            </a:r>
            <a:endParaRPr sz="7200"/>
          </a:p>
        </p:txBody>
      </p:sp>
      <p:sp>
        <p:nvSpPr>
          <p:cNvPr id="106" name="Google Shape;106;p14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PI-17 Contributors</a:t>
            </a: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Chetan Manjeshwar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Cian Brassil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Georgi Logodazhki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JJ Geewax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Kevin Leyow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Kuan Yen Heng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Lewis Daly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Michael Richards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Miguel de Barros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Nizam Anuar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Sam Kummary</a:t>
            </a:r>
            <a:endParaRPr sz="3600"/>
          </a:p>
          <a:p>
            <a:pPr marL="457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Vijay Guthi</a:t>
            </a:r>
            <a:endParaRPr sz="3600"/>
          </a:p>
        </p:txBody>
      </p:sp>
      <p:sp>
        <p:nvSpPr>
          <p:cNvPr id="114" name="Google Shape;114;p15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4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Background: Mojaloop 3PPI timeline</a:t>
            </a:r>
            <a:endParaRPr sz="6000"/>
          </a:p>
        </p:txBody>
      </p:sp>
      <p:sp>
        <p:nvSpPr>
          <p:cNvPr id="121" name="Google Shape;121;p16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122" name="Google Shape;122;p16"/>
          <p:cNvSpPr/>
          <p:nvPr/>
        </p:nvSpPr>
        <p:spPr>
          <a:xfrm rot="-711329">
            <a:off x="17250571" y="7005807"/>
            <a:ext cx="3602444" cy="15369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6"/>
          <p:cNvSpPr/>
          <p:nvPr/>
        </p:nvSpPr>
        <p:spPr>
          <a:xfrm rot="711329" flipH="1">
            <a:off x="13824503" y="7005807"/>
            <a:ext cx="3602444" cy="15369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6"/>
          <p:cNvGrpSpPr/>
          <p:nvPr/>
        </p:nvGrpSpPr>
        <p:grpSpPr>
          <a:xfrm>
            <a:off x="14905192" y="7155401"/>
            <a:ext cx="4567257" cy="3281948"/>
            <a:chOff x="5796625" y="2541798"/>
            <a:chExt cx="1712700" cy="1230715"/>
          </a:xfrm>
        </p:grpSpPr>
        <p:sp>
          <p:nvSpPr>
            <p:cNvPr id="125" name="Google Shape;125;p16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8585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6"/>
            <p:cNvSpPr txBox="1"/>
            <p:nvPr/>
          </p:nvSpPr>
          <p:spPr>
            <a:xfrm>
              <a:off x="6296613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2022 Q3</a:t>
              </a:r>
              <a:endParaRPr sz="2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5796625" y="3069013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</p:txBody>
        </p:sp>
        <p:sp>
          <p:nvSpPr>
            <p:cNvPr id="128" name="Google Shape;128;p16"/>
            <p:cNvSpPr txBox="1"/>
            <p:nvPr/>
          </p:nvSpPr>
          <p:spPr>
            <a:xfrm>
              <a:off x="584087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100" b="1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Phase-3</a:t>
              </a:r>
              <a:endParaRPr sz="21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lang="en-US" sz="2100" b="1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Productionize,Adoption</a:t>
              </a:r>
              <a:endParaRPr sz="21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p16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16"/>
          <p:cNvSpPr/>
          <p:nvPr/>
        </p:nvSpPr>
        <p:spPr>
          <a:xfrm rot="-711329">
            <a:off x="10408405" y="7005807"/>
            <a:ext cx="3602444" cy="153690"/>
          </a:xfrm>
          <a:prstGeom prst="roundRect">
            <a:avLst>
              <a:gd name="adj" fmla="val 5000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" name="Google Shape;131;p16"/>
          <p:cNvGrpSpPr/>
          <p:nvPr/>
        </p:nvGrpSpPr>
        <p:grpSpPr>
          <a:xfrm>
            <a:off x="11563612" y="3685565"/>
            <a:ext cx="4567257" cy="3324718"/>
            <a:chOff x="4409300" y="1219942"/>
            <a:chExt cx="1712700" cy="1246754"/>
          </a:xfrm>
        </p:grpSpPr>
        <p:sp>
          <p:nvSpPr>
            <p:cNvPr id="132" name="Google Shape;132;p16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8585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 txBox="1"/>
            <p:nvPr/>
          </p:nvSpPr>
          <p:spPr>
            <a:xfrm>
              <a:off x="4921731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100" b="1">
                  <a:solidFill>
                    <a:srgbClr val="5E5E5E"/>
                  </a:solidFill>
                  <a:latin typeface="Roboto"/>
                  <a:ea typeface="Roboto"/>
                  <a:cs typeface="Roboto"/>
                  <a:sym typeface="Roboto"/>
                </a:rPr>
                <a:t>2022 Q2</a:t>
              </a:r>
              <a:endParaRPr sz="2100" b="1">
                <a:solidFill>
                  <a:srgbClr val="5E5E5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4409300" y="1219942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</p:txBody>
        </p:sp>
        <p:sp>
          <p:nvSpPr>
            <p:cNvPr id="135" name="Google Shape;135;p16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6"/>
            <p:cNvSpPr txBox="1"/>
            <p:nvPr/>
          </p:nvSpPr>
          <p:spPr>
            <a:xfrm>
              <a:off x="4453550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100" b="1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Phase-3</a:t>
              </a:r>
              <a:endParaRPr sz="21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lang="en-US" sz="2100" b="1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Productionize</a:t>
              </a:r>
              <a:endParaRPr sz="2100" b="1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37" name="Google Shape;137;p16"/>
          <p:cNvSpPr/>
          <p:nvPr/>
        </p:nvSpPr>
        <p:spPr>
          <a:xfrm rot="711329" flipH="1">
            <a:off x="6963827" y="7005807"/>
            <a:ext cx="3602444" cy="153690"/>
          </a:xfrm>
          <a:prstGeom prst="roundRect">
            <a:avLst>
              <a:gd name="adj" fmla="val 50000"/>
            </a:avLst>
          </a:prstGeom>
          <a:solidFill>
            <a:srgbClr val="701C7F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8" name="Google Shape;138;p16"/>
          <p:cNvGrpSpPr/>
          <p:nvPr/>
        </p:nvGrpSpPr>
        <p:grpSpPr>
          <a:xfrm>
            <a:off x="8213133" y="7155401"/>
            <a:ext cx="4567257" cy="3281948"/>
            <a:chOff x="3021975" y="2541798"/>
            <a:chExt cx="1712700" cy="1230715"/>
          </a:xfrm>
        </p:grpSpPr>
        <p:sp>
          <p:nvSpPr>
            <p:cNvPr id="139" name="Google Shape;139;p16"/>
            <p:cNvSpPr txBox="1"/>
            <p:nvPr/>
          </p:nvSpPr>
          <p:spPr>
            <a:xfrm>
              <a:off x="3529877" y="2735584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100" b="1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2021</a:t>
              </a:r>
              <a:endParaRPr sz="21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0" name="Google Shape;140;p16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701C7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6"/>
            <p:cNvSpPr/>
            <p:nvPr/>
          </p:nvSpPr>
          <p:spPr>
            <a:xfrm>
              <a:off x="3021975" y="3069013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701C7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</p:txBody>
        </p:sp>
        <p:sp>
          <p:nvSpPr>
            <p:cNvPr id="142" name="Google Shape;142;p16"/>
            <p:cNvSpPr txBox="1"/>
            <p:nvPr/>
          </p:nvSpPr>
          <p:spPr>
            <a:xfrm>
              <a:off x="3066225" y="3106213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1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</a:t>
              </a:r>
              <a:r>
                <a:rPr lang="en-US" sz="21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2</a:t>
              </a:r>
              <a:endParaRPr sz="2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43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US" sz="2100" b="1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MVP</a:t>
              </a:r>
              <a:endParaRPr sz="21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endPara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701C7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16"/>
          <p:cNvSpPr/>
          <p:nvPr/>
        </p:nvSpPr>
        <p:spPr>
          <a:xfrm rot="-711329">
            <a:off x="3566260" y="7005807"/>
            <a:ext cx="3602444" cy="153690"/>
          </a:xfrm>
          <a:prstGeom prst="roundRect">
            <a:avLst>
              <a:gd name="adj" fmla="val 50000"/>
            </a:avLst>
          </a:prstGeom>
          <a:solidFill>
            <a:srgbClr val="701C7F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" name="Google Shape;145;p16"/>
          <p:cNvGrpSpPr/>
          <p:nvPr/>
        </p:nvGrpSpPr>
        <p:grpSpPr>
          <a:xfrm>
            <a:off x="4781586" y="3685565"/>
            <a:ext cx="4567257" cy="3324718"/>
            <a:chOff x="1637475" y="1219942"/>
            <a:chExt cx="1712700" cy="1246754"/>
          </a:xfrm>
        </p:grpSpPr>
        <p:sp>
          <p:nvSpPr>
            <p:cNvPr id="146" name="Google Shape;146;p16"/>
            <p:cNvSpPr/>
            <p:nvPr/>
          </p:nvSpPr>
          <p:spPr>
            <a:xfrm>
              <a:off x="1637475" y="1219942"/>
              <a:ext cx="1712700" cy="703500"/>
            </a:xfrm>
            <a:prstGeom prst="roundRect">
              <a:avLst>
                <a:gd name="adj" fmla="val 4485"/>
              </a:avLst>
            </a:prstGeom>
            <a:solidFill>
              <a:srgbClr val="701C7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700"/>
            </a:p>
          </p:txBody>
        </p:sp>
        <p:sp>
          <p:nvSpPr>
            <p:cNvPr id="147" name="Google Shape;147;p16"/>
            <p:cNvSpPr txBox="1"/>
            <p:nvPr/>
          </p:nvSpPr>
          <p:spPr>
            <a:xfrm>
              <a:off x="2144544" y="1985297"/>
              <a:ext cx="6969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4300"/>
                </a:spcAft>
                <a:buNone/>
              </a:pPr>
              <a:r>
                <a:rPr lang="en-US" sz="2100" b="1">
                  <a:solidFill>
                    <a:srgbClr val="701C7F"/>
                  </a:solidFill>
                  <a:latin typeface="Roboto"/>
                  <a:ea typeface="Roboto"/>
                  <a:cs typeface="Roboto"/>
                  <a:sym typeface="Roboto"/>
                </a:rPr>
                <a:t>2020</a:t>
              </a:r>
              <a:endParaRPr sz="2100" b="1">
                <a:solidFill>
                  <a:srgbClr val="701C7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p16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name="adj" fmla="val 50000"/>
              </a:avLst>
            </a:prstGeom>
            <a:solidFill>
              <a:srgbClr val="701C7F"/>
            </a:solidFill>
            <a:ln>
              <a:noFill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6"/>
            <p:cNvSpPr txBox="1"/>
            <p:nvPr/>
          </p:nvSpPr>
          <p:spPr>
            <a:xfrm>
              <a:off x="1681725" y="1257142"/>
              <a:ext cx="16242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43800" tIns="243800" rIns="243800" bIns="243800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Mojaloop 3PPI Phase-</a:t>
              </a:r>
              <a:r>
                <a:rPr lang="en-US" sz="2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1</a:t>
              </a:r>
              <a:endParaRPr sz="21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lnSpc>
                  <a:spcPct val="115000"/>
                </a:lnSpc>
                <a:spcBef>
                  <a:spcPts val="4300"/>
                </a:spcBef>
                <a:spcAft>
                  <a:spcPts val="4300"/>
                </a:spcAft>
                <a:buNone/>
              </a:pP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Proof of Concept [</a:t>
              </a:r>
              <a:r>
                <a:rPr lang="en-US" sz="2100" b="1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PoC</a:t>
              </a:r>
              <a:r>
                <a:rPr lang="en-US" sz="21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]</a:t>
              </a:r>
              <a:endParaRPr sz="21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16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w="38100" cap="flat" cmpd="sng">
              <a:solidFill>
                <a:srgbClr val="701C7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243800" tIns="243800" rIns="243800" bIns="2438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7"/>
          <p:cNvSpPr txBox="1">
            <a:spLocks noGrp="1"/>
          </p:cNvSpPr>
          <p:nvPr>
            <p:ph type="body" idx="1"/>
          </p:nvPr>
        </p:nvSpPr>
        <p:spPr>
          <a:xfrm>
            <a:off x="1676650" y="3410150"/>
            <a:ext cx="20810100" cy="8439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57200" algn="l" rtl="0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Designs and </a:t>
            </a:r>
            <a:r>
              <a:rPr lang="en-US" sz="3600" b="1" dirty="0">
                <a:solidFill>
                  <a:schemeClr val="accent6"/>
                </a:solidFill>
              </a:rPr>
              <a:t>scaffolding</a:t>
            </a:r>
            <a:r>
              <a:rPr lang="en-US" sz="3600" dirty="0"/>
              <a:t> for 3PPI flows, demonstrable with mocked services</a:t>
            </a:r>
            <a:endParaRPr sz="3600" dirty="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Define characteristics of 3PPIs and FSPs that support third-party (3p) functionality</a:t>
            </a:r>
            <a:endParaRPr sz="3600" dirty="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Draft Open API definition </a:t>
            </a:r>
            <a:r>
              <a:rPr lang="en-US" sz="3600" b="1" dirty="0">
                <a:solidFill>
                  <a:schemeClr val="accent6"/>
                </a:solidFill>
              </a:rPr>
              <a:t>v0.1</a:t>
            </a:r>
            <a:r>
              <a:rPr lang="en-US" sz="3600" dirty="0"/>
              <a:t> to support Account Linking, 3p transfers (including sub functions for authentication such as GET /authorizations), subject to the approval of the </a:t>
            </a:r>
            <a:r>
              <a:rPr lang="en-US" sz="3600" dirty="0" err="1"/>
              <a:t>Mojaloop</a:t>
            </a:r>
            <a:r>
              <a:rPr lang="en-US" sz="3600" dirty="0"/>
              <a:t> CCB.</a:t>
            </a:r>
            <a:endParaRPr sz="3600" dirty="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Happy path </a:t>
            </a:r>
            <a:r>
              <a:rPr lang="en-US" sz="3600" b="1" dirty="0" err="1">
                <a:solidFill>
                  <a:schemeClr val="accent6"/>
                </a:solidFill>
              </a:rPr>
              <a:t>PoC</a:t>
            </a:r>
            <a:r>
              <a:rPr lang="en-US" sz="3600" dirty="0"/>
              <a:t> demonstration for 3p linking and transfers created with mocked services including those needed for account linking, transfers with </a:t>
            </a:r>
            <a:r>
              <a:rPr lang="en-US" sz="3600" dirty="0">
                <a:solidFill>
                  <a:schemeClr val="accent6"/>
                </a:solidFill>
              </a:rPr>
              <a:t>CI/CD</a:t>
            </a:r>
            <a:r>
              <a:rPr lang="en-US" sz="3600" dirty="0"/>
              <a:t> pipelines setup</a:t>
            </a:r>
            <a:endParaRPr sz="3600" dirty="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Modify the </a:t>
            </a:r>
            <a:r>
              <a:rPr lang="en-US" sz="3600" dirty="0" err="1">
                <a:solidFill>
                  <a:schemeClr val="accent6"/>
                </a:solidFill>
              </a:rPr>
              <a:t>Mojaloop</a:t>
            </a:r>
            <a:r>
              <a:rPr lang="en-US" sz="3600" dirty="0">
                <a:solidFill>
                  <a:schemeClr val="accent6"/>
                </a:solidFill>
              </a:rPr>
              <a:t> SDK</a:t>
            </a:r>
            <a:r>
              <a:rPr lang="en-US" sz="3600" dirty="0"/>
              <a:t> to support extensions for 3p functionality</a:t>
            </a:r>
            <a:endParaRPr sz="3600" dirty="0"/>
          </a:p>
          <a:p>
            <a:pPr marL="457200" lvl="0" indent="-457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A </a:t>
            </a:r>
            <a:r>
              <a:rPr lang="en-US" sz="3600" dirty="0" err="1"/>
              <a:t>Mojaloop</a:t>
            </a:r>
            <a:r>
              <a:rPr lang="en-US" sz="3600" dirty="0"/>
              <a:t> lab capable of demonstrating a 3p transfer between two DFSPs initiated by a 3PPI</a:t>
            </a:r>
            <a:endParaRPr sz="3600" dirty="0"/>
          </a:p>
        </p:txBody>
      </p:sp>
      <p:sp>
        <p:nvSpPr>
          <p:cNvPr id="157" name="Google Shape;157;p17"/>
          <p:cNvSpPr txBox="1">
            <a:spLocks noGrp="1"/>
          </p:cNvSpPr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[PoC]: 3PPI phase-1 outcomes</a:t>
            </a:r>
            <a:endParaRPr sz="6000"/>
          </a:p>
        </p:txBody>
      </p:sp>
      <p:sp>
        <p:nvSpPr>
          <p:cNvPr id="158" name="Google Shape;158;p17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8"/>
          <p:cNvSpPr txBox="1">
            <a:spLocks noGrp="1"/>
          </p:cNvSpPr>
          <p:nvPr>
            <p:ph type="body" idx="1"/>
          </p:nvPr>
        </p:nvSpPr>
        <p:spPr>
          <a:xfrm>
            <a:off x="1676650" y="3316050"/>
            <a:ext cx="21033900" cy="9317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14400" lvl="0" indent="-4572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Full coverage of </a:t>
            </a:r>
            <a:r>
              <a:rPr lang="en-US" sz="3600" dirty="0">
                <a:solidFill>
                  <a:schemeClr val="accent6"/>
                </a:solidFill>
              </a:rPr>
              <a:t>error scenarios</a:t>
            </a:r>
            <a:r>
              <a:rPr lang="en-US" sz="3600" dirty="0"/>
              <a:t> in third-party focused flows (linking, transfers)</a:t>
            </a:r>
            <a:endParaRPr sz="3600" dirty="0"/>
          </a:p>
          <a:p>
            <a:pPr marL="914400" lvl="0" indent="-4572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3P services &amp; demos to match the 3p API draft </a:t>
            </a:r>
            <a:r>
              <a:rPr lang="en-US" sz="3600" b="1" dirty="0">
                <a:solidFill>
                  <a:schemeClr val="accent6"/>
                </a:solidFill>
              </a:rPr>
              <a:t>v0.1</a:t>
            </a:r>
            <a:r>
              <a:rPr lang="en-US" sz="3600" dirty="0"/>
              <a:t> </a:t>
            </a:r>
            <a:endParaRPr sz="3600" dirty="0"/>
          </a:p>
          <a:p>
            <a:pPr marL="914400" lvl="0" indent="-4572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Introduce a "CONSENT" type to the Account</a:t>
            </a:r>
            <a:endParaRPr sz="3600" dirty="0"/>
          </a:p>
          <a:p>
            <a:pPr marL="914400" lvl="0" indent="-4572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>
                <a:solidFill>
                  <a:schemeClr val="accent6"/>
                </a:solidFill>
              </a:rPr>
              <a:t> Lookup Service</a:t>
            </a:r>
            <a:r>
              <a:rPr lang="en-US" sz="3600" dirty="0"/>
              <a:t> for determining which PISP / </a:t>
            </a:r>
            <a:r>
              <a:rPr lang="en-US" sz="3600" dirty="0" err="1"/>
              <a:t>AuthService</a:t>
            </a:r>
            <a:r>
              <a:rPr lang="en-US" sz="3600" dirty="0"/>
              <a:t> is responsible for a given Consent</a:t>
            </a:r>
            <a:endParaRPr sz="3600" dirty="0"/>
          </a:p>
          <a:p>
            <a:pPr marL="914400" lvl="0" indent="-4572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Third-party scheme adapter to function for both FSPs and 3PPIs</a:t>
            </a:r>
            <a:endParaRPr sz="3600" dirty="0"/>
          </a:p>
          <a:p>
            <a:pPr marL="914400" lvl="0" indent="-4572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Integrations between SDK scheme adapter &amp; third-party scheme adapter code bases</a:t>
            </a:r>
            <a:endParaRPr sz="3600" dirty="0"/>
          </a:p>
          <a:p>
            <a:pPr marL="914400" lvl="0" indent="-4572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Third-party scheme adapter code to verify signatures using the Auth Service API methods and use real FIDO credentials</a:t>
            </a:r>
            <a:endParaRPr sz="3600" dirty="0"/>
          </a:p>
          <a:p>
            <a:pPr marL="914400" lvl="0" indent="-45720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Creating </a:t>
            </a:r>
            <a:r>
              <a:rPr lang="en-US" sz="3600" dirty="0">
                <a:solidFill>
                  <a:schemeClr val="accent6"/>
                </a:solidFill>
              </a:rPr>
              <a:t>integration, end-to-end tests</a:t>
            </a:r>
            <a:r>
              <a:rPr lang="en-US" sz="3600" dirty="0"/>
              <a:t> for the 3p flows - account linking and transfers</a:t>
            </a:r>
            <a:endParaRPr sz="3600" dirty="0"/>
          </a:p>
        </p:txBody>
      </p:sp>
      <p:sp>
        <p:nvSpPr>
          <p:cNvPr id="165" name="Google Shape;165;p18"/>
          <p:cNvSpPr txBox="1">
            <a:spLocks noGrp="1"/>
          </p:cNvSpPr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[MVP]: 3PPI phase-2 outcomes</a:t>
            </a:r>
            <a:endParaRPr sz="6000"/>
          </a:p>
        </p:txBody>
      </p:sp>
      <p:sp>
        <p:nvSpPr>
          <p:cNvPr id="166" name="Google Shape;166;p18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general information</a:t>
            </a:r>
            <a:endParaRPr sz="7200"/>
          </a:p>
        </p:txBody>
      </p:sp>
      <p:sp>
        <p:nvSpPr>
          <p:cNvPr id="173" name="Google Shape;173;p19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914400" lvl="0" indent="-457200" algn="l" rtl="0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</a:t>
            </a:r>
            <a:r>
              <a:rPr lang="en-US" sz="3600" dirty="0" err="1"/>
              <a:t>Mojaloop</a:t>
            </a:r>
            <a:r>
              <a:rPr lang="en-US" sz="3600" dirty="0"/>
              <a:t> sandbox/demo for exploring 3p functionality:  </a:t>
            </a:r>
            <a:r>
              <a:rPr lang="en-US" sz="3600" u="sng" dirty="0">
                <a:solidFill>
                  <a:schemeClr val="hlink"/>
                </a:solidFill>
                <a:hlinkClick r:id="rId3"/>
              </a:rPr>
              <a:t>https://sandbox.mojaloop.io/</a:t>
            </a:r>
            <a:r>
              <a:rPr lang="en-US" sz="3600" dirty="0"/>
              <a:t> </a:t>
            </a:r>
            <a:endParaRPr sz="3600" dirty="0"/>
          </a:p>
          <a:p>
            <a:pPr marL="9144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3PPI demo (15:50): </a:t>
            </a:r>
            <a:r>
              <a:rPr lang="en-US" sz="3600" u="sng" dirty="0">
                <a:solidFill>
                  <a:schemeClr val="hlink"/>
                </a:solidFill>
                <a:hlinkClick r:id="rId4"/>
              </a:rPr>
              <a:t>https://www.youtube.com/watch?v=RvLoP4Tj8q8</a:t>
            </a:r>
            <a:endParaRPr sz="3600" dirty="0"/>
          </a:p>
          <a:p>
            <a:pPr marL="9144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3PPI overview: </a:t>
            </a:r>
            <a:r>
              <a:rPr lang="en-US" sz="3600" u="sng" dirty="0">
                <a:solidFill>
                  <a:schemeClr val="hlink"/>
                </a:solidFill>
                <a:hlinkClick r:id="rId5"/>
              </a:rPr>
              <a:t>https://github.com/mojaloop/pisp-project</a:t>
            </a:r>
            <a:endParaRPr sz="3600" dirty="0"/>
          </a:p>
          <a:p>
            <a:pPr marL="9144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Third-party API spec: </a:t>
            </a:r>
            <a:r>
              <a:rPr lang="en-US" sz="3000" u="sng" dirty="0">
                <a:solidFill>
                  <a:schemeClr val="hlink"/>
                </a:solidFill>
                <a:hlinkClick r:id="rId6"/>
              </a:rPr>
              <a:t>https://github.com/mojaloop/mojaloop-specification/tree/master/thirdparty-api</a:t>
            </a:r>
            <a:endParaRPr sz="3000" dirty="0"/>
          </a:p>
          <a:p>
            <a:pPr marL="9144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API snippets (</a:t>
            </a:r>
            <a:r>
              <a:rPr lang="en-US" sz="3600" dirty="0" err="1"/>
              <a:t>Mojaloop</a:t>
            </a:r>
            <a:r>
              <a:rPr lang="en-US" sz="3600" dirty="0"/>
              <a:t> APIs): </a:t>
            </a:r>
            <a:r>
              <a:rPr lang="en-US" sz="3600" u="sng" dirty="0">
                <a:solidFill>
                  <a:schemeClr val="hlink"/>
                </a:solidFill>
                <a:hlinkClick r:id="rId7"/>
              </a:rPr>
              <a:t>https://github.com/mojaloop/api-snippets</a:t>
            </a:r>
            <a:endParaRPr sz="3600" dirty="0"/>
          </a:p>
          <a:p>
            <a:pPr marL="914400" lvl="0" indent="-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 dirty="0"/>
              <a:t> PISP project issues: </a:t>
            </a:r>
            <a:r>
              <a:rPr lang="en-US" sz="1400" u="sng" dirty="0">
                <a:solidFill>
                  <a:schemeClr val="hlink"/>
                </a:solidFill>
                <a:hlinkClick r:id="rId8"/>
              </a:rPr>
              <a:t>https://github.com/mojaloop/project/issues#workspaces/mojaloop-project-59edee71d1407922110cf083/board?labels=oss-pisp&amp;repos=116650553</a:t>
            </a:r>
            <a:endParaRPr sz="1400" dirty="0"/>
          </a:p>
        </p:txBody>
      </p:sp>
      <p:sp>
        <p:nvSpPr>
          <p:cNvPr id="174" name="Google Shape;174;p19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 end-to-end (transfer) demo</a:t>
            </a:r>
            <a:endParaRPr sz="7200"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1663925" y="9879076"/>
            <a:ext cx="21033900" cy="23001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https://www.youtube.com/watch?v=RvLoP4Tj8q8</a:t>
            </a:r>
            <a:endParaRPr sz="3000"/>
          </a:p>
        </p:txBody>
      </p:sp>
      <p:sp>
        <p:nvSpPr>
          <p:cNvPr id="182" name="Google Shape;182;p20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1511</Words>
  <Application>Microsoft Macintosh PowerPoint</Application>
  <PresentationFormat>Custom</PresentationFormat>
  <Paragraphs>237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Open Sans</vt:lpstr>
      <vt:lpstr>Calibri</vt:lpstr>
      <vt:lpstr>Arial</vt:lpstr>
      <vt:lpstr>Roboto</vt:lpstr>
      <vt:lpstr>Office Theme</vt:lpstr>
      <vt:lpstr>Mojaloop 3PPI Enablement PI-18</vt:lpstr>
      <vt:lpstr>Agenda</vt:lpstr>
      <vt:lpstr>3PPI PI-17 overview</vt:lpstr>
      <vt:lpstr>PI-17 Contributors</vt:lpstr>
      <vt:lpstr>Background: Mojaloop 3PPI timeline</vt:lpstr>
      <vt:lpstr>Background [PoC]: 3PPI phase-1 outcomes</vt:lpstr>
      <vt:lpstr>Background [MVP]: 3PPI phase-2 outcomes</vt:lpstr>
      <vt:lpstr>3PPI general information</vt:lpstr>
      <vt:lpstr>3p end-to-end (transfer) demo</vt:lpstr>
      <vt:lpstr>3PPI Goals phase-3 [PI-17, 18]</vt:lpstr>
      <vt:lpstr>3PPI features status</vt:lpstr>
      <vt:lpstr>ML 3PPI status Phase-3</vt:lpstr>
      <vt:lpstr>3PPI PI-17 overview</vt:lpstr>
      <vt:lpstr>3P Workstream Progress</vt:lpstr>
      <vt:lpstr>PI-18: 3p end-to-end tests video</vt:lpstr>
      <vt:lpstr>3PPI flows: FSP - PM - Mojaloop</vt:lpstr>
      <vt:lpstr>3PPI flows: 3PPI - PM - Mojaloop</vt:lpstr>
      <vt:lpstr>API snippets update</vt:lpstr>
      <vt:lpstr>What are API Snippets?</vt:lpstr>
      <vt:lpstr>The Old Way</vt:lpstr>
      <vt:lpstr>The New Way</vt:lpstr>
      <vt:lpstr>3PPI roadmap</vt:lpstr>
      <vt:lpstr>PI-18 3PPI Goals [To be confirmed during roadmap planning]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Mojaloop 3PPI Enablement PI-18</dc:title>
  <cp:lastModifiedBy>samuel benny</cp:lastModifiedBy>
  <cp:revision>2</cp:revision>
  <dcterms:modified xsi:type="dcterms:W3CDTF">2022-04-26T12:30:44Z</dcterms:modified>
</cp:coreProperties>
</file>